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4" r:id="rId2"/>
    <p:sldId id="264" r:id="rId3"/>
    <p:sldId id="265" r:id="rId4"/>
    <p:sldId id="258" r:id="rId5"/>
    <p:sldId id="256" r:id="rId6"/>
    <p:sldId id="257" r:id="rId7"/>
    <p:sldId id="266" r:id="rId8"/>
    <p:sldId id="260" r:id="rId9"/>
    <p:sldId id="262" r:id="rId10"/>
    <p:sldId id="284" r:id="rId11"/>
    <p:sldId id="285" r:id="rId12"/>
    <p:sldId id="286" r:id="rId13"/>
    <p:sldId id="283" r:id="rId14"/>
    <p:sldId id="287" r:id="rId15"/>
    <p:sldId id="291" r:id="rId16"/>
    <p:sldId id="289" r:id="rId17"/>
    <p:sldId id="290" r:id="rId18"/>
    <p:sldId id="292" r:id="rId19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0E"/>
    <a:srgbClr val="FFF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D70CA-81B7-F241-8DEF-D4EB6A26EB8E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19DF8-C766-494B-8DBE-2B4E1F32B5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183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Screenshot</a:t>
            </a:r>
            <a:r>
              <a:rPr lang="da-DK" baseline="0" dirty="0" smtClean="0"/>
              <a:t> fra traileren til Star Wars VII – the force </a:t>
            </a:r>
            <a:r>
              <a:rPr lang="da-DK" baseline="0" dirty="0" err="1" smtClean="0"/>
              <a:t>awakens</a:t>
            </a:r>
            <a:r>
              <a:rPr lang="da-DK" baseline="0" dirty="0" smtClean="0"/>
              <a:t> (2015).</a:t>
            </a:r>
            <a:br>
              <a:rPr lang="da-DK" baseline="0" dirty="0" smtClean="0"/>
            </a:br>
            <a:r>
              <a:rPr lang="da-DK" baseline="0" dirty="0" smtClean="0"/>
              <a:t>Bemærk de dominerende farver.</a:t>
            </a:r>
          </a:p>
          <a:p>
            <a:r>
              <a:rPr lang="da-DK" baseline="0" dirty="0" smtClean="0"/>
              <a:t>TIP: Tal med eleverne om hvad de forskellige farver kan symbolisere – positivt og her især negativt.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19DF8-C766-494B-8DBE-2B4E1F32B548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143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Hagekorsbanner.</a:t>
            </a:r>
            <a:r>
              <a:rPr lang="da-DK" baseline="0" dirty="0" smtClean="0"/>
              <a:t> Inspirationen i farvevalget til imperieret i Star Wars filmene virker ret indlysende: Nazisternes primære symbol samt farvesymbolikken i rød, sort og hvid.</a:t>
            </a:r>
          </a:p>
          <a:p>
            <a:r>
              <a:rPr lang="da-DK" baseline="0" dirty="0" smtClean="0"/>
              <a:t>Fortæl eleverne om hvordan Hitler tog det oldgamle indiske solsymbol, drejede det 45 grader, gjorde det sort med hvid cirkelbaggrund på rød flade.</a:t>
            </a:r>
            <a:br>
              <a:rPr lang="da-DK" baseline="0" dirty="0" smtClean="0"/>
            </a:br>
            <a:r>
              <a:rPr lang="da-DK" baseline="0" dirty="0" smtClean="0"/>
              <a:t>Tal med eleverne virkningen af ikonet og farvevalget og sammenhængen med Star Wars.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19DF8-C766-494B-8DBE-2B4E1F32B548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8814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Star</a:t>
            </a:r>
            <a:r>
              <a:rPr lang="da-DK" baseline="0" dirty="0" smtClean="0"/>
              <a:t> Wars VI – </a:t>
            </a:r>
            <a:r>
              <a:rPr lang="da-DK" baseline="0" dirty="0" err="1" smtClean="0"/>
              <a:t>jediridderen</a:t>
            </a:r>
            <a:r>
              <a:rPr lang="da-DK" baseline="0" dirty="0" smtClean="0"/>
              <a:t> vender tilbage (1983). Farvesammensætningen taler vist sig eget tydelige sprog.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19DF8-C766-494B-8DBE-2B4E1F32B548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303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Star</a:t>
            </a:r>
            <a:r>
              <a:rPr lang="da-DK" baseline="0" dirty="0" smtClean="0"/>
              <a:t> Wars III – </a:t>
            </a:r>
            <a:r>
              <a:rPr lang="da-DK" baseline="0" dirty="0" err="1" smtClean="0"/>
              <a:t>sithfyrsternes</a:t>
            </a:r>
            <a:r>
              <a:rPr lang="da-DK" baseline="0" dirty="0" smtClean="0"/>
              <a:t> hævn (2005).</a:t>
            </a:r>
            <a:br>
              <a:rPr lang="da-DK" baseline="0" dirty="0" smtClean="0"/>
            </a:br>
            <a:r>
              <a:rPr lang="da-DK" baseline="0" dirty="0" smtClean="0"/>
              <a:t>Anakin </a:t>
            </a:r>
            <a:r>
              <a:rPr lang="da-DK" baseline="0" dirty="0" err="1" smtClean="0"/>
              <a:t>Skywalker</a:t>
            </a:r>
            <a:r>
              <a:rPr lang="da-DK" baseline="0" dirty="0" smtClean="0"/>
              <a:t> har overtaget i kamp med grev </a:t>
            </a:r>
            <a:r>
              <a:rPr lang="da-DK" baseline="0" dirty="0" err="1" smtClean="0"/>
              <a:t>Dooku</a:t>
            </a:r>
            <a:r>
              <a:rPr lang="da-DK" baseline="0" dirty="0" smtClean="0"/>
              <a:t>.</a:t>
            </a:r>
            <a:br>
              <a:rPr lang="da-DK" baseline="0" dirty="0" smtClean="0"/>
            </a:br>
            <a:r>
              <a:rPr lang="da-DK" baseline="0" dirty="0" err="1" smtClean="0"/>
              <a:t>Dookus</a:t>
            </a:r>
            <a:r>
              <a:rPr lang="da-DK" baseline="0" dirty="0" smtClean="0"/>
              <a:t> hænder er hugget af og </a:t>
            </a:r>
            <a:r>
              <a:rPr lang="da-DK" baseline="0" dirty="0" err="1" smtClean="0"/>
              <a:t>Ananik</a:t>
            </a:r>
            <a:r>
              <a:rPr lang="da-DK" baseline="0" dirty="0" smtClean="0"/>
              <a:t> har nu begge lyssværd.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19DF8-C766-494B-8DBE-2B4E1F32B54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107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Krydsningen</a:t>
            </a:r>
            <a:r>
              <a:rPr lang="da-DK" baseline="0" dirty="0" smtClean="0"/>
              <a:t> af de to lyssværd kan læses symbolsk:</a:t>
            </a:r>
          </a:p>
          <a:p>
            <a:r>
              <a:rPr lang="da-DK" baseline="0" dirty="0" smtClean="0"/>
              <a:t>Anakin står ved en korsvej – skal han føre </a:t>
            </a:r>
            <a:r>
              <a:rPr lang="da-DK" baseline="0" dirty="0" err="1" smtClean="0"/>
              <a:t>Dooku</a:t>
            </a:r>
            <a:r>
              <a:rPr lang="da-DK" baseline="0" dirty="0" smtClean="0"/>
              <a:t> for retten eller myrde ham?</a:t>
            </a:r>
          </a:p>
          <a:p>
            <a:r>
              <a:rPr lang="da-DK" baseline="0" dirty="0" err="1" smtClean="0"/>
              <a:t>Jedikodekset</a:t>
            </a:r>
            <a:r>
              <a:rPr lang="da-DK" baseline="0" dirty="0" smtClean="0"/>
              <a:t> peger på det første - </a:t>
            </a:r>
            <a:r>
              <a:rPr lang="da-DK" baseline="0" dirty="0" err="1" smtClean="0"/>
              <a:t>Palpatine</a:t>
            </a:r>
            <a:r>
              <a:rPr lang="da-DK" baseline="0" dirty="0" smtClean="0"/>
              <a:t> beordrer Anakin at myrde </a:t>
            </a:r>
            <a:r>
              <a:rPr lang="da-DK" baseline="0" dirty="0" err="1" smtClean="0"/>
              <a:t>Dooku</a:t>
            </a:r>
            <a:r>
              <a:rPr lang="da-DK" baseline="0" dirty="0" smtClean="0"/>
              <a:t>, der er for farlig at have i live.</a:t>
            </a:r>
            <a:br>
              <a:rPr lang="da-DK" baseline="0" dirty="0" smtClean="0"/>
            </a:br>
            <a:r>
              <a:rPr lang="da-DK" baseline="0" dirty="0" smtClean="0"/>
              <a:t>Anakin skal tage et moralsk valg. Den blå farve symboliserer det gode, den røde det onde.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19DF8-C766-494B-8DBE-2B4E1F32B548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3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103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442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6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67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420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819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634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04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459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877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577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7D72-4038-1A4A-AF03-1EC793B06EBB}" type="datetimeFigureOut">
              <a:rPr lang="da-DK" smtClean="0"/>
              <a:t>11/01/16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F553F-5252-B14B-A004-D30454C27D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885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5439"/>
          </a:xfrm>
        </p:spPr>
        <p:txBody>
          <a:bodyPr/>
          <a:lstStyle/>
          <a:p>
            <a:r>
              <a:rPr lang="da-DK" dirty="0" smtClean="0">
                <a:solidFill>
                  <a:srgbClr val="FFFFFF"/>
                </a:solidFill>
                <a:latin typeface="Optima"/>
                <a:cs typeface="Optima"/>
              </a:rPr>
              <a:t>George Lucas og Star Wars</a:t>
            </a:r>
            <a:endParaRPr lang="da-DK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19673"/>
            <a:ext cx="8229600" cy="57383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George Lucas ønske:</a:t>
            </a:r>
          </a:p>
          <a:p>
            <a:pPr marL="0" indent="0">
              <a:buNone/>
            </a:pP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1. Fortælle en grundlæggende historie om godt og ondt, hentet med temaer fra mytologi og religion.</a:t>
            </a:r>
          </a:p>
          <a:p>
            <a:pPr marL="0" indent="0">
              <a:buNone/>
            </a:pPr>
            <a:endParaRPr lang="da-DK" sz="2400" dirty="0" smtClean="0">
              <a:solidFill>
                <a:schemeClr val="bg1"/>
              </a:solidFill>
              <a:latin typeface="Optima"/>
              <a:cs typeface="Optima"/>
            </a:endParaRPr>
          </a:p>
          <a:p>
            <a:pPr marL="0" indent="0">
              <a:buNone/>
            </a:pP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2. Skabe interesse hos unge mennesker for religion og Gud (men ikke en bestemt religion, gudsopfattelse, kirke etc.). Lucas mener at USA i 1970erne er blevet 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disillusioneret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, mangler åndelig retning, er for individualistisk præget m.m. </a:t>
            </a:r>
          </a:p>
          <a:p>
            <a:pPr marL="0" indent="0">
              <a:buNone/>
            </a:pPr>
            <a:endParaRPr lang="da-DK" sz="2400" dirty="0" smtClean="0">
              <a:solidFill>
                <a:schemeClr val="bg1"/>
              </a:solidFill>
              <a:latin typeface="Optima"/>
              <a:cs typeface="Optima"/>
            </a:endParaRPr>
          </a:p>
          <a:p>
            <a:pPr marL="0" indent="0">
              <a:buNone/>
            </a:pP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3. Dette skal gøres på en ny måde – dvs. genfortælle en gammel historie i en ny forklædning: rumeventyr</a:t>
            </a:r>
          </a:p>
          <a:p>
            <a:pPr marL="0" indent="0">
              <a:buNone/>
            </a:pPr>
            <a:endParaRPr lang="da-DK" sz="2400" dirty="0" smtClean="0">
              <a:solidFill>
                <a:schemeClr val="bg1"/>
              </a:solidFill>
              <a:latin typeface="Optima"/>
              <a:cs typeface="Optima"/>
            </a:endParaRPr>
          </a:p>
          <a:p>
            <a:pPr marL="0" indent="0">
              <a:buNone/>
            </a:pP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4. Dette gøres med inspiration fra Buck Rogers, Jens Lyn (begge 1930erne), samuraifilm og westerns.</a:t>
            </a:r>
            <a:b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</a:br>
            <a:endParaRPr lang="da-DK" sz="2400" dirty="0" smtClean="0">
              <a:solidFill>
                <a:schemeClr val="bg1"/>
              </a:solidFill>
              <a:latin typeface="Optima"/>
              <a:cs typeface="Optima"/>
            </a:endParaRPr>
          </a:p>
          <a:p>
            <a:pPr marL="0" indent="0" algn="ctr">
              <a:buNone/>
            </a:pPr>
            <a:endParaRPr lang="da-DK" sz="2400" dirty="0">
              <a:solidFill>
                <a:schemeClr val="bg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75552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7200" b="1" dirty="0" smtClean="0">
                <a:solidFill>
                  <a:srgbClr val="FF0000"/>
                </a:solidFill>
                <a:latin typeface="Optima"/>
                <a:cs typeface="Optima"/>
              </a:rPr>
              <a:t>Kulturel påvirkning</a:t>
            </a:r>
          </a:p>
          <a:p>
            <a:pPr marL="0" indent="0" algn="ctr">
              <a:buNone/>
            </a:pPr>
            <a:r>
              <a:rPr lang="da-DK" sz="3600" b="1" dirty="0" smtClean="0">
                <a:solidFill>
                  <a:srgbClr val="FF0000"/>
                </a:solidFill>
                <a:latin typeface="Optima"/>
                <a:cs typeface="Optima"/>
              </a:rPr>
              <a:t>Øst, vest</a:t>
            </a:r>
            <a:endParaRPr lang="da-DK" sz="3600" b="1" dirty="0">
              <a:solidFill>
                <a:srgbClr val="FF0000"/>
              </a:solidFill>
              <a:latin typeface="Optima"/>
              <a:cs typeface="Optima"/>
            </a:endParaRPr>
          </a:p>
          <a:p>
            <a:pPr marL="0" indent="0" algn="ctr">
              <a:buNone/>
            </a:pPr>
            <a:endParaRPr lang="da-DK" dirty="0">
              <a:solidFill>
                <a:srgbClr val="FF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1532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5439"/>
          </a:xfrm>
        </p:spPr>
        <p:txBody>
          <a:bodyPr/>
          <a:lstStyle/>
          <a:p>
            <a:r>
              <a:rPr lang="da-DK" dirty="0" smtClean="0">
                <a:solidFill>
                  <a:srgbClr val="FFFFFF"/>
                </a:solidFill>
                <a:latin typeface="Optima"/>
                <a:cs typeface="Optima"/>
              </a:rPr>
              <a:t>Østlig inspiration</a:t>
            </a:r>
            <a:endParaRPr lang="da-DK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19673"/>
            <a:ext cx="8229600" cy="5738327"/>
          </a:xfrm>
        </p:spPr>
        <p:txBody>
          <a:bodyPr>
            <a:noAutofit/>
          </a:bodyPr>
          <a:lstStyle/>
          <a:p>
            <a:pPr lvl="0"/>
            <a:endParaRPr lang="da-DK" sz="2400" dirty="0" smtClean="0">
              <a:solidFill>
                <a:schemeClr val="bg1"/>
              </a:solidFill>
              <a:latin typeface="Optima"/>
              <a:cs typeface="Optima"/>
            </a:endParaRPr>
          </a:p>
          <a:p>
            <a:pPr lvl="0"/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Jedi - </a:t>
            </a:r>
            <a:r>
              <a:rPr lang="da-DK" sz="2400" dirty="0" err="1">
                <a:solidFill>
                  <a:schemeClr val="bg1"/>
                </a:solidFill>
                <a:latin typeface="Optima"/>
                <a:cs typeface="Optima"/>
              </a:rPr>
              <a:t>Jidaigeki</a:t>
            </a:r>
            <a:r>
              <a:rPr lang="da-DK" sz="2400" dirty="0">
                <a:solidFill>
                  <a:schemeClr val="bg1"/>
                </a:solidFill>
                <a:latin typeface="Optima"/>
                <a:cs typeface="Optima"/>
              </a:rPr>
              <a:t>, 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japanske historiske samuraifilm</a:t>
            </a:r>
            <a:endParaRPr lang="da-DK" sz="2400" dirty="0">
              <a:solidFill>
                <a:schemeClr val="bg1"/>
              </a:solidFill>
              <a:latin typeface="Optima"/>
              <a:cs typeface="Optima"/>
            </a:endParaRPr>
          </a:p>
          <a:p>
            <a:pPr lvl="0"/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Obi</a:t>
            </a:r>
            <a:r>
              <a:rPr lang="da-DK" sz="2400" dirty="0">
                <a:solidFill>
                  <a:schemeClr val="bg1"/>
                </a:solidFill>
                <a:latin typeface="Optima"/>
                <a:cs typeface="Optima"/>
              </a:rPr>
              <a:t>-</a:t>
            </a:r>
            <a:r>
              <a:rPr lang="da-DK" sz="2400" dirty="0" err="1">
                <a:solidFill>
                  <a:schemeClr val="bg1"/>
                </a:solidFill>
                <a:latin typeface="Optima"/>
                <a:cs typeface="Optima"/>
              </a:rPr>
              <a:t>Wan</a:t>
            </a:r>
            <a:r>
              <a:rPr lang="da-DK" sz="2400" dirty="0">
                <a:solidFill>
                  <a:schemeClr val="bg1"/>
                </a:solidFill>
                <a:latin typeface="Optima"/>
                <a:cs typeface="Optima"/>
              </a:rPr>
              <a:t> </a:t>
            </a:r>
            <a:r>
              <a:rPr lang="da-DK" sz="2400" dirty="0" err="1">
                <a:solidFill>
                  <a:schemeClr val="bg1"/>
                </a:solidFill>
                <a:latin typeface="Optima"/>
                <a:cs typeface="Optima"/>
              </a:rPr>
              <a:t>Kenobi</a:t>
            </a:r>
            <a:r>
              <a:rPr lang="da-DK" sz="2400" dirty="0">
                <a:solidFill>
                  <a:schemeClr val="bg1"/>
                </a:solidFill>
                <a:latin typeface="Optima"/>
                <a:cs typeface="Optima"/>
              </a:rPr>
              <a:t> 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– 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obi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er et japansk tørklæde</a:t>
            </a:r>
          </a:p>
          <a:p>
            <a:pPr lvl="0"/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Dagobah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(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Yodas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eksil) – buddhistisk tempel, 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Dagoba</a:t>
            </a:r>
            <a:endParaRPr lang="da-DK" sz="2400" dirty="0">
              <a:solidFill>
                <a:schemeClr val="bg1"/>
              </a:solidFill>
              <a:latin typeface="Optima"/>
              <a:cs typeface="Optima"/>
            </a:endParaRPr>
          </a:p>
          <a:p>
            <a:pPr lvl="0"/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Qui</a:t>
            </a:r>
            <a:r>
              <a:rPr lang="da-DK" sz="2400" dirty="0" err="1">
                <a:solidFill>
                  <a:schemeClr val="bg1"/>
                </a:solidFill>
                <a:latin typeface="Optima"/>
                <a:cs typeface="Optima"/>
              </a:rPr>
              <a:t>-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Gon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</a:t>
            </a:r>
            <a:r>
              <a:rPr lang="da-DK" sz="2400" dirty="0" err="1">
                <a:solidFill>
                  <a:schemeClr val="bg1"/>
                </a:solidFill>
                <a:latin typeface="Optima"/>
                <a:cs typeface="Optima"/>
              </a:rPr>
              <a:t>Jinn</a:t>
            </a:r>
            <a:r>
              <a:rPr lang="da-DK" sz="2400" dirty="0">
                <a:solidFill>
                  <a:schemeClr val="bg1"/>
                </a:solidFill>
                <a:latin typeface="Optima"/>
                <a:cs typeface="Optima"/>
              </a:rPr>
              <a:t> 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- </a:t>
            </a:r>
            <a:r>
              <a:rPr lang="da-DK" sz="2400" dirty="0">
                <a:solidFill>
                  <a:schemeClr val="bg1"/>
                </a:solidFill>
                <a:latin typeface="Optima"/>
                <a:cs typeface="Optima"/>
              </a:rPr>
              <a:t>kinesiske 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helbredsøvelser Qi Gong</a:t>
            </a:r>
          </a:p>
          <a:p>
            <a:pPr lvl="0"/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Qui-Gon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Jinn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– 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jinn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= ånd i arabisk kultur</a:t>
            </a:r>
          </a:p>
          <a:p>
            <a:pPr lvl="0"/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Padme – Lotusblomst i buddhisme: Om mani 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padme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hum</a:t>
            </a:r>
          </a:p>
          <a:p>
            <a:pPr lvl="0"/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Amidala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– 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Amida</a:t>
            </a:r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 er en kvindelig, japansk </a:t>
            </a:r>
            <a:r>
              <a:rPr lang="da-DK" sz="2400" dirty="0" err="1" smtClean="0">
                <a:solidFill>
                  <a:schemeClr val="bg1"/>
                </a:solidFill>
                <a:latin typeface="Optima"/>
                <a:cs typeface="Optima"/>
              </a:rPr>
              <a:t>buddha</a:t>
            </a:r>
            <a:endParaRPr lang="da-DK" sz="2400" dirty="0" smtClean="0">
              <a:solidFill>
                <a:schemeClr val="bg1"/>
              </a:solidFill>
              <a:latin typeface="Optima"/>
              <a:cs typeface="Optima"/>
            </a:endParaRPr>
          </a:p>
          <a:p>
            <a:pPr marL="0" indent="0">
              <a:buNone/>
            </a:pPr>
            <a:endParaRPr lang="da-DK" sz="2400" dirty="0">
              <a:solidFill>
                <a:schemeClr val="bg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18168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kke-navngiv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58" y="540041"/>
            <a:ext cx="8528304" cy="591312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71798" y="540039"/>
            <a:ext cx="4151409" cy="59060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401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28433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030" y="0"/>
            <a:ext cx="3642970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466040" y="0"/>
            <a:ext cx="2410384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-1" y="0"/>
            <a:ext cx="5876425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624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3466040" y="0"/>
            <a:ext cx="2410384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21819" cy="6858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762" y="0"/>
            <a:ext cx="4677238" cy="685800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0"/>
            <a:ext cx="4421819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607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5439"/>
          </a:xfrm>
        </p:spPr>
        <p:txBody>
          <a:bodyPr/>
          <a:lstStyle/>
          <a:p>
            <a:r>
              <a:rPr lang="da-DK" dirty="0" smtClean="0">
                <a:solidFill>
                  <a:srgbClr val="FFFFFF"/>
                </a:solidFill>
                <a:latin typeface="Optima"/>
                <a:cs typeface="Optima"/>
              </a:rPr>
              <a:t>Vest</a:t>
            </a:r>
            <a:endParaRPr lang="da-DK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19673"/>
            <a:ext cx="8229600" cy="5738327"/>
          </a:xfrm>
        </p:spPr>
        <p:txBody>
          <a:bodyPr>
            <a:noAutofit/>
          </a:bodyPr>
          <a:lstStyle/>
          <a:p>
            <a:pPr lvl="0"/>
            <a:endParaRPr lang="da-DK" sz="2400" dirty="0" smtClean="0">
              <a:solidFill>
                <a:schemeClr val="bg1"/>
              </a:solidFill>
              <a:latin typeface="Optima"/>
              <a:cs typeface="Optima"/>
            </a:endParaRPr>
          </a:p>
          <a:p>
            <a:pPr lvl="0"/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Kirke og kristendom?</a:t>
            </a:r>
          </a:p>
          <a:p>
            <a:pPr lvl="0"/>
            <a:r>
              <a:rPr lang="da-DK" sz="2400" dirty="0" smtClean="0">
                <a:solidFill>
                  <a:schemeClr val="bg1"/>
                </a:solidFill>
                <a:latin typeface="Optima"/>
                <a:cs typeface="Optima"/>
              </a:rPr>
              <a:t>Westerns?</a:t>
            </a:r>
          </a:p>
          <a:p>
            <a:pPr marL="0" indent="0">
              <a:buNone/>
            </a:pPr>
            <a:endParaRPr lang="da-DK" sz="2400" dirty="0">
              <a:solidFill>
                <a:schemeClr val="bg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81861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" y="2"/>
            <a:ext cx="6858000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130998" y="-37914"/>
            <a:ext cx="6013001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001" y="0"/>
            <a:ext cx="3455126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-1" y="0"/>
            <a:ext cx="4739053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79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41212" y="-37914"/>
            <a:ext cx="9485211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007" y="-37915"/>
            <a:ext cx="9106058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212" y="-37914"/>
            <a:ext cx="5877520" cy="6858000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536308" y="-37915"/>
            <a:ext cx="5876425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726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41212" y="-37914"/>
            <a:ext cx="9485211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/>
        </p:nvSpPr>
        <p:spPr>
          <a:xfrm>
            <a:off x="-341212" y="-454988"/>
            <a:ext cx="9485212" cy="727507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 descr="mos_eisley_cantina_version_2_by_recklessrevan-d4730q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5148" y="-454988"/>
            <a:ext cx="10415745" cy="298184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649" y="2310654"/>
            <a:ext cx="9144000" cy="51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13800" b="1" dirty="0" smtClean="0">
              <a:solidFill>
                <a:srgbClr val="FFC90E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da-DK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da-DK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da-DK" sz="5400" dirty="0" smtClean="0">
                <a:solidFill>
                  <a:srgbClr val="FF0000"/>
                </a:solidFill>
                <a:latin typeface="Optima"/>
                <a:cs typeface="Optima"/>
              </a:rPr>
              <a:t>Inspiration</a:t>
            </a:r>
            <a:endParaRPr lang="da-DK" sz="5400" dirty="0">
              <a:solidFill>
                <a:srgbClr val="FF0000"/>
              </a:solidFill>
              <a:latin typeface="Optima"/>
              <a:cs typeface="Optima"/>
            </a:endParaRPr>
          </a:p>
        </p:txBody>
      </p:sp>
      <p:pic>
        <p:nvPicPr>
          <p:cNvPr id="4" name="Billede 3" descr="HEIR-TO-THE-EMPIRE-TITLE-CRAWL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36" y="274638"/>
            <a:ext cx="8355387" cy="46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2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9600" b="1" dirty="0" smtClean="0">
                <a:solidFill>
                  <a:srgbClr val="FF0000"/>
                </a:solidFill>
                <a:latin typeface="Optima"/>
                <a:cs typeface="Optima"/>
              </a:rPr>
              <a:t>Farvevalg</a:t>
            </a:r>
            <a:endParaRPr lang="da-DK" sz="13800" b="1" dirty="0" smtClean="0">
              <a:solidFill>
                <a:srgbClr val="FF0000"/>
              </a:solidFill>
              <a:latin typeface="Optima"/>
              <a:cs typeface="Optima"/>
            </a:endParaRPr>
          </a:p>
          <a:p>
            <a:pPr marL="0" indent="0" algn="ctr">
              <a:buNone/>
            </a:pPr>
            <a:endParaRPr lang="da-D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9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rødhvidsortSWviiTrailer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98141"/>
            <a:ext cx="9144000" cy="5028848"/>
          </a:xfrm>
        </p:spPr>
      </p:pic>
    </p:spTree>
    <p:extLst>
      <p:ext uri="{BB962C8B-B14F-4D97-AF65-F5344CB8AC3E}">
        <p14:creationId xmlns:p14="http://schemas.microsoft.com/office/powerpoint/2010/main" val="14865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Ikke-navngiv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8" y="863346"/>
            <a:ext cx="8991600" cy="54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8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 descr="Ikke-navngiv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162"/>
            <a:ext cx="9144000" cy="5030110"/>
          </a:xfrm>
          <a:prstGeom prst="rect">
            <a:avLst/>
          </a:prstGeom>
        </p:spPr>
      </p:pic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666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8800" b="1" dirty="0" smtClean="0">
                <a:solidFill>
                  <a:srgbClr val="FF0000"/>
                </a:solidFill>
                <a:latin typeface="Optima"/>
                <a:cs typeface="Optima"/>
              </a:rPr>
              <a:t>Farvesymbolik</a:t>
            </a:r>
            <a:endParaRPr lang="da-DK" sz="9600" b="1" dirty="0" smtClean="0">
              <a:solidFill>
                <a:srgbClr val="FF0000"/>
              </a:solidFill>
              <a:latin typeface="Optima"/>
              <a:cs typeface="Optima"/>
            </a:endParaRPr>
          </a:p>
          <a:p>
            <a:pPr marL="0" indent="0" algn="ctr">
              <a:buNone/>
            </a:pPr>
            <a:endParaRPr lang="da-DK" sz="3600" b="1" dirty="0">
              <a:solidFill>
                <a:srgbClr val="FF0000"/>
              </a:solidFill>
              <a:latin typeface="Optima"/>
              <a:cs typeface="Optima"/>
            </a:endParaRPr>
          </a:p>
          <a:p>
            <a:pPr marL="0" indent="0" algn="ctr">
              <a:buNone/>
            </a:pPr>
            <a:r>
              <a:rPr lang="da-DK" sz="5400" b="1" dirty="0" smtClean="0">
                <a:solidFill>
                  <a:srgbClr val="FF0000"/>
                </a:solidFill>
                <a:latin typeface="Optima"/>
                <a:cs typeface="Optima"/>
              </a:rPr>
              <a:t>Anakin ved en korsvej</a:t>
            </a:r>
          </a:p>
          <a:p>
            <a:pPr marL="0" indent="0" algn="ctr">
              <a:buNone/>
            </a:pPr>
            <a:endParaRPr lang="da-DK" dirty="0">
              <a:solidFill>
                <a:srgbClr val="FF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37347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AnakinDokuuSWiiiBlåRød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417638"/>
            <a:ext cx="9121197" cy="5016307"/>
          </a:xfrm>
        </p:spPr>
      </p:pic>
    </p:spTree>
    <p:extLst>
      <p:ext uri="{BB962C8B-B14F-4D97-AF65-F5344CB8AC3E}">
        <p14:creationId xmlns:p14="http://schemas.microsoft.com/office/powerpoint/2010/main" val="114647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Ikke-navngivet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355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6629</TotalTime>
  <Words>352</Words>
  <Application>Microsoft Macintosh PowerPoint</Application>
  <PresentationFormat>Skærmshow (4:3)</PresentationFormat>
  <Paragraphs>46</Paragraphs>
  <Slides>18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18</vt:i4>
      </vt:variant>
    </vt:vector>
  </HeadingPairs>
  <TitlesOfParts>
    <vt:vector size="19" baseType="lpstr">
      <vt:lpstr>Kontortema</vt:lpstr>
      <vt:lpstr>George Lucas og Star Wars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Østlig inspiration</vt:lpstr>
      <vt:lpstr>PowerPoint-præsentation</vt:lpstr>
      <vt:lpstr>PowerPoint-præsentation</vt:lpstr>
      <vt:lpstr>PowerPoint-præsentation</vt:lpstr>
      <vt:lpstr>Vest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Stefan Nielsen</dc:creator>
  <cp:lastModifiedBy>Stefan Nielsen</cp:lastModifiedBy>
  <cp:revision>39</cp:revision>
  <dcterms:created xsi:type="dcterms:W3CDTF">2015-06-04T08:43:57Z</dcterms:created>
  <dcterms:modified xsi:type="dcterms:W3CDTF">2016-01-11T09:09:58Z</dcterms:modified>
</cp:coreProperties>
</file>